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78" r:id="rId5"/>
    <p:sldId id="279" r:id="rId6"/>
    <p:sldId id="280" r:id="rId7"/>
    <p:sldId id="277" r:id="rId8"/>
    <p:sldId id="258" r:id="rId9"/>
    <p:sldId id="259" r:id="rId10"/>
    <p:sldId id="281" r:id="rId11"/>
    <p:sldId id="260" r:id="rId12"/>
    <p:sldId id="265" r:id="rId13"/>
    <p:sldId id="261" r:id="rId14"/>
    <p:sldId id="262" r:id="rId15"/>
    <p:sldId id="283" r:id="rId16"/>
    <p:sldId id="263" r:id="rId17"/>
    <p:sldId id="282" r:id="rId18"/>
    <p:sldId id="267" r:id="rId19"/>
    <p:sldId id="268" r:id="rId20"/>
    <p:sldId id="269" r:id="rId21"/>
    <p:sldId id="270" r:id="rId22"/>
    <p:sldId id="271" r:id="rId23"/>
    <p:sldId id="272"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3077"/>
  </p:normalViewPr>
  <p:slideViewPr>
    <p:cSldViewPr snapToGrid="0" snapToObjects="1">
      <p:cViewPr varScale="1">
        <p:scale>
          <a:sx n="100" d="100"/>
          <a:sy n="100" d="100"/>
        </p:scale>
        <p:origin x="864"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AU"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AU"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AU"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AU"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AU"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AU"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AU"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2/6/18</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roducts.schools.nsw.edu.au/prc/hom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ustine.doorn-mccormack@det.nsw.edu.au" TargetMode="External"/><Relationship Id="rId3" Type="http://schemas.openxmlformats.org/officeDocument/2006/relationships/hyperlink" Target="mailto:Melinda.dorin@det.nsw.edu.a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Parent Information Night!</a:t>
            </a:r>
            <a:endParaRPr lang="en-US" dirty="0"/>
          </a:p>
        </p:txBody>
      </p:sp>
      <p:sp>
        <p:nvSpPr>
          <p:cNvPr id="3" name="Subtitle 2"/>
          <p:cNvSpPr>
            <a:spLocks noGrp="1"/>
          </p:cNvSpPr>
          <p:nvPr>
            <p:ph type="subTitle" idx="1"/>
          </p:nvPr>
        </p:nvSpPr>
        <p:spPr/>
        <p:txBody>
          <a:bodyPr/>
          <a:lstStyle/>
          <a:p>
            <a:r>
              <a:rPr lang="en-US" dirty="0" err="1" smtClean="0"/>
              <a:t>Walabi</a:t>
            </a:r>
            <a:r>
              <a:rPr lang="en-US" dirty="0" smtClean="0"/>
              <a:t> and </a:t>
            </a:r>
            <a:r>
              <a:rPr lang="en-US" dirty="0" err="1" smtClean="0"/>
              <a:t>Birrahlee</a:t>
            </a:r>
            <a:r>
              <a:rPr lang="en-US" dirty="0" smtClean="0"/>
              <a:t> K-1</a:t>
            </a:r>
            <a:endParaRPr lang="en-US" dirty="0"/>
          </a:p>
        </p:txBody>
      </p:sp>
    </p:spTree>
    <p:extLst>
      <p:ext uri="{BB962C8B-B14F-4D97-AF65-F5344CB8AC3E}">
        <p14:creationId xmlns:p14="http://schemas.microsoft.com/office/powerpoint/2010/main" val="2880841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level targets:</a:t>
            </a:r>
            <a:endParaRPr lang="en-US" dirty="0"/>
          </a:p>
        </p:txBody>
      </p:sp>
      <p:sp>
        <p:nvSpPr>
          <p:cNvPr id="3" name="Content Placeholder 2"/>
          <p:cNvSpPr>
            <a:spLocks noGrp="1"/>
          </p:cNvSpPr>
          <p:nvPr>
            <p:ph idx="1"/>
          </p:nvPr>
        </p:nvSpPr>
        <p:spPr/>
        <p:txBody>
          <a:bodyPr>
            <a:normAutofit fontScale="92500"/>
          </a:bodyPr>
          <a:lstStyle/>
          <a:p>
            <a:r>
              <a:rPr lang="en-US" u="sng" dirty="0" smtClean="0"/>
              <a:t>Kindergarten</a:t>
            </a:r>
            <a:r>
              <a:rPr lang="en-US" dirty="0" smtClean="0"/>
              <a:t>: The target for Kindergarten students is to be at Level 4 or 5 at the end of Semester One and Level 9 by the end of the year.</a:t>
            </a:r>
          </a:p>
          <a:p>
            <a:r>
              <a:rPr lang="en-US" u="sng" dirty="0" smtClean="0"/>
              <a:t>Year One</a:t>
            </a:r>
            <a:r>
              <a:rPr lang="en-US" dirty="0" smtClean="0"/>
              <a:t>: Level </a:t>
            </a:r>
            <a:r>
              <a:rPr lang="en-US" dirty="0" smtClean="0"/>
              <a:t>14 or 15 </a:t>
            </a:r>
            <a:r>
              <a:rPr lang="en-US" dirty="0" smtClean="0"/>
              <a:t>by the end of Semester One and Level 17 by the end of the year. The focus in Year One for most students is on </a:t>
            </a:r>
            <a:r>
              <a:rPr lang="en-US" i="1" dirty="0" smtClean="0"/>
              <a:t>comprehension -- </a:t>
            </a:r>
            <a:r>
              <a:rPr lang="en-US" dirty="0" smtClean="0"/>
              <a:t>talking about books and beginning to read widely and find books you are interested </a:t>
            </a:r>
            <a:r>
              <a:rPr lang="en-US" dirty="0" smtClean="0"/>
              <a:t>in</a:t>
            </a:r>
            <a:r>
              <a:rPr lang="en-US" dirty="0" smtClean="0"/>
              <a:t>, particularly once the students is in the 20s. </a:t>
            </a:r>
            <a:endParaRPr lang="en-US" dirty="0"/>
          </a:p>
        </p:txBody>
      </p:sp>
      <p:pic>
        <p:nvPicPr>
          <p:cNvPr id="4" name="Picture 3"/>
          <p:cNvPicPr>
            <a:picLocks noChangeAspect="1"/>
          </p:cNvPicPr>
          <p:nvPr/>
        </p:nvPicPr>
        <p:blipFill>
          <a:blip r:embed="rId2"/>
          <a:stretch>
            <a:fillRect/>
          </a:stretch>
        </p:blipFill>
        <p:spPr>
          <a:xfrm>
            <a:off x="7148068" y="1224639"/>
            <a:ext cx="1691132" cy="1691132"/>
          </a:xfrm>
          <a:prstGeom prst="rect">
            <a:avLst/>
          </a:prstGeom>
        </p:spPr>
      </p:pic>
    </p:spTree>
    <p:extLst>
      <p:ext uri="{BB962C8B-B14F-4D97-AF65-F5344CB8AC3E}">
        <p14:creationId xmlns:p14="http://schemas.microsoft.com/office/powerpoint/2010/main" val="26429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Homework</a:t>
            </a:r>
            <a:endParaRPr lang="en-US" dirty="0"/>
          </a:p>
        </p:txBody>
      </p:sp>
      <p:sp>
        <p:nvSpPr>
          <p:cNvPr id="3" name="Content Placeholder 2"/>
          <p:cNvSpPr>
            <a:spLocks noGrp="1"/>
          </p:cNvSpPr>
          <p:nvPr>
            <p:ph idx="1"/>
          </p:nvPr>
        </p:nvSpPr>
        <p:spPr/>
        <p:txBody>
          <a:bodyPr>
            <a:normAutofit/>
          </a:bodyPr>
          <a:lstStyle/>
          <a:p>
            <a:r>
              <a:rPr lang="en-US" dirty="0" smtClean="0"/>
              <a:t>Year 1s: Homework book will go home on Mondays and is due back on Fridays, starting in Week 6, when our spelling program starts. Please help your child to develop his/her sense of responsibility with this.</a:t>
            </a:r>
          </a:p>
          <a:p>
            <a:r>
              <a:rPr lang="en-US" dirty="0" smtClean="0"/>
              <a:t>Kinder students will have weekly homework in Semester Two.</a:t>
            </a:r>
            <a:endParaRPr lang="en-US" dirty="0"/>
          </a:p>
        </p:txBody>
      </p:sp>
    </p:spTree>
    <p:extLst>
      <p:ext uri="{BB962C8B-B14F-4D97-AF65-F5344CB8AC3E}">
        <p14:creationId xmlns:p14="http://schemas.microsoft.com/office/powerpoint/2010/main" val="438722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Mathletics</a:t>
            </a:r>
            <a:endParaRPr lang="en-US" dirty="0"/>
          </a:p>
        </p:txBody>
      </p:sp>
      <p:sp>
        <p:nvSpPr>
          <p:cNvPr id="3" name="Content Placeholder 2"/>
          <p:cNvSpPr>
            <a:spLocks noGrp="1"/>
          </p:cNvSpPr>
          <p:nvPr>
            <p:ph idx="1"/>
          </p:nvPr>
        </p:nvSpPr>
        <p:spPr/>
        <p:txBody>
          <a:bodyPr>
            <a:normAutofit lnSpcReduction="10000"/>
          </a:bodyPr>
          <a:lstStyle/>
          <a:p>
            <a:r>
              <a:rPr lang="en-US" dirty="0" smtClean="0"/>
              <a:t>Cost </a:t>
            </a:r>
            <a:r>
              <a:rPr lang="en-US" dirty="0" err="1" smtClean="0"/>
              <a:t>approx</a:t>
            </a:r>
            <a:r>
              <a:rPr lang="en-US" dirty="0" smtClean="0"/>
              <a:t> $20 excellent deal</a:t>
            </a:r>
          </a:p>
          <a:p>
            <a:r>
              <a:rPr lang="en-US" dirty="0" smtClean="0"/>
              <a:t>Homework – assigned tasks each week</a:t>
            </a:r>
          </a:p>
          <a:p>
            <a:r>
              <a:rPr lang="en-US" dirty="0" smtClean="0"/>
              <a:t>Allows teacher to set appropriate work; immediate feedback for student</a:t>
            </a:r>
          </a:p>
          <a:p>
            <a:r>
              <a:rPr lang="en-US" dirty="0" smtClean="0"/>
              <a:t>“Help button”</a:t>
            </a:r>
          </a:p>
          <a:p>
            <a:r>
              <a:rPr lang="en-US" dirty="0" smtClean="0"/>
              <a:t>Appropriate for parent to sit with </a:t>
            </a:r>
            <a:r>
              <a:rPr lang="en-US" dirty="0" smtClean="0"/>
              <a:t>child if needed</a:t>
            </a:r>
            <a:endParaRPr lang="en-US" dirty="0" smtClean="0"/>
          </a:p>
          <a:p>
            <a:endParaRPr lang="en-US" dirty="0"/>
          </a:p>
        </p:txBody>
      </p:sp>
    </p:spTree>
    <p:extLst>
      <p:ext uri="{BB962C8B-B14F-4D97-AF65-F5344CB8AC3E}">
        <p14:creationId xmlns:p14="http://schemas.microsoft.com/office/powerpoint/2010/main" val="2913203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work and Science</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Term 1</a:t>
            </a:r>
            <a:r>
              <a:rPr lang="en-US" dirty="0" smtClean="0"/>
              <a:t>: </a:t>
            </a:r>
            <a:r>
              <a:rPr lang="en-US" i="1" dirty="0" smtClean="0"/>
              <a:t>Interpersonal Relationships</a:t>
            </a:r>
            <a:r>
              <a:rPr lang="en-US" dirty="0" smtClean="0"/>
              <a:t>(PDH) </a:t>
            </a:r>
            <a:r>
              <a:rPr lang="mr-IN" dirty="0" smtClean="0"/>
              <a:t>–</a:t>
            </a:r>
            <a:r>
              <a:rPr lang="en-US" dirty="0" smtClean="0"/>
              <a:t> how to communicate your needs; talking about friends and family and bullying prevention.         </a:t>
            </a:r>
          </a:p>
          <a:p>
            <a:r>
              <a:rPr lang="en-US" dirty="0" smtClean="0"/>
              <a:t>Science: K: Weather in my World, </a:t>
            </a:r>
            <a:r>
              <a:rPr lang="en-US" dirty="0" err="1" smtClean="0"/>
              <a:t>Yr</a:t>
            </a:r>
            <a:r>
              <a:rPr lang="en-US" dirty="0" smtClean="0"/>
              <a:t> 1: Look, Listen.</a:t>
            </a:r>
          </a:p>
          <a:p>
            <a:pPr marL="349250" lvl="1" indent="0">
              <a:buNone/>
            </a:pPr>
            <a:endParaRPr lang="en-US" dirty="0" smtClean="0"/>
          </a:p>
          <a:p>
            <a:pPr marL="349250" lvl="1" indent="0">
              <a:buNone/>
            </a:pPr>
            <a:r>
              <a:rPr lang="en-US" u="sng" dirty="0" smtClean="0"/>
              <a:t>Term 2 </a:t>
            </a:r>
            <a:r>
              <a:rPr lang="en-US" i="1" dirty="0" smtClean="0"/>
              <a:t>History </a:t>
            </a:r>
            <a:r>
              <a:rPr lang="en-US" dirty="0" smtClean="0"/>
              <a:t>K: Personal and Family History</a:t>
            </a:r>
          </a:p>
          <a:p>
            <a:pPr marL="349250" lvl="1" indent="0">
              <a:buNone/>
            </a:pPr>
            <a:r>
              <a:rPr lang="en-US" dirty="0" smtClean="0"/>
              <a:t>Year 1: the Past in the Present</a:t>
            </a:r>
          </a:p>
          <a:p>
            <a:pPr marL="349250" lvl="1" indent="0">
              <a:buNone/>
            </a:pPr>
            <a:r>
              <a:rPr lang="en-US" dirty="0" smtClean="0"/>
              <a:t>Science: K: What’s It made of? </a:t>
            </a:r>
            <a:r>
              <a:rPr lang="en-US" dirty="0" err="1" smtClean="0"/>
              <a:t>Yr</a:t>
            </a:r>
            <a:r>
              <a:rPr lang="en-US" dirty="0" smtClean="0"/>
              <a:t> 1: Waterworks</a:t>
            </a:r>
          </a:p>
          <a:p>
            <a:pPr marL="349250" lvl="1" indent="0">
              <a:buNone/>
            </a:pPr>
            <a:endParaRPr lang="en-US" dirty="0"/>
          </a:p>
          <a:p>
            <a:pPr marL="349250" lvl="1" indent="0">
              <a:buNone/>
            </a:pPr>
            <a:endParaRPr lang="en-US" dirty="0" smtClean="0"/>
          </a:p>
          <a:p>
            <a:endParaRPr lang="en-US" dirty="0"/>
          </a:p>
        </p:txBody>
      </p:sp>
    </p:spTree>
    <p:extLst>
      <p:ext uri="{BB962C8B-B14F-4D97-AF65-F5344CB8AC3E}">
        <p14:creationId xmlns:p14="http://schemas.microsoft.com/office/powerpoint/2010/main" val="3191904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7716837" cy="1447800"/>
          </a:xfrm>
        </p:spPr>
        <p:txBody>
          <a:bodyPr/>
          <a:lstStyle/>
          <a:p>
            <a:r>
              <a:rPr lang="en-US" dirty="0" smtClean="0"/>
              <a:t>Theme work/Science cont.</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Term 3</a:t>
            </a:r>
            <a:r>
              <a:rPr lang="en-US" dirty="0" smtClean="0"/>
              <a:t>: </a:t>
            </a:r>
            <a:r>
              <a:rPr lang="en-US" i="1" dirty="0" smtClean="0"/>
              <a:t>Geography</a:t>
            </a:r>
            <a:r>
              <a:rPr lang="en-US" dirty="0" smtClean="0"/>
              <a:t>: K: People Live in Places, </a:t>
            </a:r>
            <a:r>
              <a:rPr lang="en-US" dirty="0" err="1" smtClean="0"/>
              <a:t>Yr</a:t>
            </a:r>
            <a:r>
              <a:rPr lang="en-US" dirty="0" smtClean="0"/>
              <a:t> 1: Features of Places</a:t>
            </a:r>
          </a:p>
          <a:p>
            <a:r>
              <a:rPr lang="en-US" dirty="0" smtClean="0"/>
              <a:t>Excursion to </a:t>
            </a:r>
            <a:r>
              <a:rPr lang="en-US" dirty="0" err="1" smtClean="0"/>
              <a:t>Minnamurra</a:t>
            </a:r>
            <a:r>
              <a:rPr lang="en-US" dirty="0" smtClean="0"/>
              <a:t> Rainforest</a:t>
            </a:r>
          </a:p>
          <a:p>
            <a:r>
              <a:rPr lang="en-US" dirty="0" smtClean="0"/>
              <a:t>Science: K: On the Move, </a:t>
            </a:r>
            <a:r>
              <a:rPr lang="en-US" dirty="0" err="1" smtClean="0"/>
              <a:t>Yr</a:t>
            </a:r>
            <a:r>
              <a:rPr lang="en-US" dirty="0" smtClean="0"/>
              <a:t> 1: Spot the Difference (how materials can be changed)</a:t>
            </a:r>
          </a:p>
          <a:p>
            <a:pPr lvl="1"/>
            <a:endParaRPr lang="en-US" dirty="0"/>
          </a:p>
          <a:p>
            <a:pPr lvl="1"/>
            <a:r>
              <a:rPr lang="en-US" u="sng" dirty="0" smtClean="0"/>
              <a:t>Term 4</a:t>
            </a:r>
            <a:r>
              <a:rPr lang="en-US" dirty="0" smtClean="0"/>
              <a:t>: PDH: Child Protection and Safe Living</a:t>
            </a:r>
          </a:p>
          <a:p>
            <a:pPr lvl="1"/>
            <a:r>
              <a:rPr lang="en-US" dirty="0" smtClean="0"/>
              <a:t>Science: K: Staying Alive, </a:t>
            </a:r>
            <a:r>
              <a:rPr lang="en-US" dirty="0" err="1" smtClean="0"/>
              <a:t>Yr</a:t>
            </a:r>
            <a:r>
              <a:rPr lang="en-US" dirty="0" smtClean="0"/>
              <a:t> 1:  Watch it Grow</a:t>
            </a:r>
          </a:p>
        </p:txBody>
      </p:sp>
    </p:spTree>
    <p:extLst>
      <p:ext uri="{BB962C8B-B14F-4D97-AF65-F5344CB8AC3E}">
        <p14:creationId xmlns:p14="http://schemas.microsoft.com/office/powerpoint/2010/main" val="1585109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Dance Festival for Year 1 students: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Every second year, our Year 1 and 2 students participate in South Coast Public Schools’ Dance Festival.</a:t>
            </a:r>
          </a:p>
          <a:p>
            <a:r>
              <a:rPr lang="en-US" dirty="0"/>
              <a:t>T</a:t>
            </a:r>
            <a:r>
              <a:rPr lang="en-US" dirty="0" smtClean="0"/>
              <a:t>his year </a:t>
            </a:r>
            <a:r>
              <a:rPr lang="en-US" dirty="0" err="1" smtClean="0"/>
              <a:t>Mrs</a:t>
            </a:r>
            <a:r>
              <a:rPr lang="en-US" dirty="0" smtClean="0"/>
              <a:t> Martin will be teaching the dance group.</a:t>
            </a:r>
          </a:p>
          <a:p>
            <a:r>
              <a:rPr lang="en-US" dirty="0" smtClean="0"/>
              <a:t>The dance act can have up to 30 dancers. </a:t>
            </a:r>
            <a:r>
              <a:rPr lang="en-US" dirty="0" err="1" smtClean="0"/>
              <a:t>Mrs</a:t>
            </a:r>
            <a:r>
              <a:rPr lang="en-US" dirty="0" smtClean="0"/>
              <a:t> Martin will send out an Expression of Interest to Year 1 parents to see which students are interested, as we have more than 30 students in Stage 1. Students who choose not to do dance will do other Creative Arts activities.</a:t>
            </a:r>
          </a:p>
          <a:p>
            <a:r>
              <a:rPr lang="en-US" smtClean="0"/>
              <a:t>Dance Festival  </a:t>
            </a:r>
            <a:r>
              <a:rPr lang="en-US" dirty="0" smtClean="0"/>
              <a:t>will be at the IPAC in Wollongong in the week of </a:t>
            </a:r>
            <a:r>
              <a:rPr lang="en-US" b="1" dirty="0">
                <a:effectLst/>
              </a:rPr>
              <a:t>Tuesday 29 May through to Saturday 2 June </a:t>
            </a:r>
            <a:r>
              <a:rPr lang="en-US" b="1" dirty="0" smtClean="0">
                <a:effectLst/>
              </a:rPr>
              <a:t>2018 (late Term 2).</a:t>
            </a:r>
            <a:endParaRPr lang="en-US" dirty="0"/>
          </a:p>
        </p:txBody>
      </p:sp>
    </p:spTree>
    <p:extLst>
      <p:ext uri="{BB962C8B-B14F-4D97-AF65-F5344CB8AC3E}">
        <p14:creationId xmlns:p14="http://schemas.microsoft.com/office/powerpoint/2010/main" val="28697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timetable: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Monday: homework books go home, lunch orders in</a:t>
            </a:r>
          </a:p>
          <a:p>
            <a:r>
              <a:rPr lang="en-US" dirty="0" smtClean="0"/>
              <a:t>Tuesday: lunch orders, Science for </a:t>
            </a:r>
            <a:r>
              <a:rPr lang="en-US" dirty="0" err="1" smtClean="0"/>
              <a:t>Birrahlee</a:t>
            </a:r>
            <a:endParaRPr lang="en-US" dirty="0" smtClean="0"/>
          </a:p>
          <a:p>
            <a:r>
              <a:rPr lang="en-US" dirty="0" smtClean="0"/>
              <a:t>Wednesday: Library (bring your library bag)</a:t>
            </a:r>
          </a:p>
          <a:p>
            <a:r>
              <a:rPr lang="en-US" dirty="0" smtClean="0"/>
              <a:t>Thurs. </a:t>
            </a:r>
            <a:r>
              <a:rPr lang="en-AU" dirty="0" smtClean="0"/>
              <a:t>Gymnastics, </a:t>
            </a:r>
            <a:r>
              <a:rPr lang="en-US" dirty="0" smtClean="0"/>
              <a:t>Scripture/non-scripture/Ethics 2:00-2:40; Science for </a:t>
            </a:r>
            <a:r>
              <a:rPr lang="en-US" dirty="0" err="1" smtClean="0"/>
              <a:t>Walabi</a:t>
            </a:r>
            <a:endParaRPr lang="en-US" dirty="0" smtClean="0"/>
          </a:p>
          <a:p>
            <a:r>
              <a:rPr lang="en-US" dirty="0" smtClean="0"/>
              <a:t>school assembly 11:55, homework books due back</a:t>
            </a:r>
          </a:p>
          <a:p>
            <a:r>
              <a:rPr lang="en-US" dirty="0" smtClean="0"/>
              <a:t>Students may wear joggers on PE day. </a:t>
            </a:r>
            <a:r>
              <a:rPr lang="en-US" dirty="0" err="1" smtClean="0"/>
              <a:t>Walabi</a:t>
            </a:r>
            <a:r>
              <a:rPr lang="en-US" dirty="0" smtClean="0"/>
              <a:t> </a:t>
            </a:r>
            <a:r>
              <a:rPr lang="mr-IN" dirty="0" smtClean="0"/>
              <a:t>–</a:t>
            </a:r>
            <a:r>
              <a:rPr lang="en-US" dirty="0" smtClean="0"/>
              <a:t> </a:t>
            </a:r>
            <a:r>
              <a:rPr lang="en-US" dirty="0" err="1" smtClean="0"/>
              <a:t>Monday.Birrahlee</a:t>
            </a:r>
            <a:r>
              <a:rPr lang="en-US" dirty="0" smtClean="0"/>
              <a:t> </a:t>
            </a:r>
            <a:r>
              <a:rPr lang="en-US" dirty="0" smtClean="0"/>
              <a:t>-- </a:t>
            </a:r>
          </a:p>
          <a:p>
            <a:endParaRPr lang="en-US" dirty="0"/>
          </a:p>
        </p:txBody>
      </p:sp>
    </p:spTree>
    <p:extLst>
      <p:ext uri="{BB962C8B-B14F-4D97-AF65-F5344CB8AC3E}">
        <p14:creationId xmlns:p14="http://schemas.microsoft.com/office/powerpoint/2010/main" val="4022667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Students will be taking their shoes off for gymnastics, so it will be very helpful if you child can take off his/her shoes and put them back on again, independently. </a:t>
            </a:r>
          </a:p>
          <a:p>
            <a:r>
              <a:rPr lang="en-US" dirty="0"/>
              <a:t>(Of course, we will help, but the ratio of teacher to students is 1:20 so it can be slow going!)</a:t>
            </a:r>
          </a:p>
          <a:p>
            <a:endParaRPr lang="en-US" dirty="0"/>
          </a:p>
        </p:txBody>
      </p:sp>
    </p:spTree>
    <p:extLst>
      <p:ext uri="{BB962C8B-B14F-4D97-AF65-F5344CB8AC3E}">
        <p14:creationId xmlns:p14="http://schemas.microsoft.com/office/powerpoint/2010/main" val="1829973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Welfare</a:t>
            </a:r>
            <a:endParaRPr lang="en-US" dirty="0"/>
          </a:p>
        </p:txBody>
      </p:sp>
      <p:sp>
        <p:nvSpPr>
          <p:cNvPr id="3" name="Content Placeholder 2"/>
          <p:cNvSpPr>
            <a:spLocks noGrp="1"/>
          </p:cNvSpPr>
          <p:nvPr>
            <p:ph idx="1"/>
          </p:nvPr>
        </p:nvSpPr>
        <p:spPr/>
        <p:txBody>
          <a:bodyPr>
            <a:normAutofit fontScale="92500"/>
          </a:bodyPr>
          <a:lstStyle/>
          <a:p>
            <a:r>
              <a:rPr lang="en-US" dirty="0" smtClean="0"/>
              <a:t>3 reminders – school policy</a:t>
            </a:r>
          </a:p>
          <a:p>
            <a:r>
              <a:rPr lang="en-US" dirty="0" smtClean="0"/>
              <a:t>1</a:t>
            </a:r>
            <a:r>
              <a:rPr lang="en-US" baseline="30000" dirty="0" smtClean="0"/>
              <a:t>st</a:t>
            </a:r>
            <a:r>
              <a:rPr lang="en-US" dirty="0" smtClean="0"/>
              <a:t> and 2</a:t>
            </a:r>
            <a:r>
              <a:rPr lang="en-US" baseline="30000" dirty="0" smtClean="0"/>
              <a:t>nd</a:t>
            </a:r>
            <a:r>
              <a:rPr lang="en-US" dirty="0" smtClean="0"/>
              <a:t> reminder– verbal / class time out</a:t>
            </a:r>
          </a:p>
          <a:p>
            <a:r>
              <a:rPr lang="en-US" dirty="0" smtClean="0"/>
              <a:t>3</a:t>
            </a:r>
            <a:r>
              <a:rPr lang="en-US" baseline="30000" dirty="0" smtClean="0"/>
              <a:t>rd</a:t>
            </a:r>
            <a:r>
              <a:rPr lang="en-US" dirty="0" smtClean="0"/>
              <a:t> reminder – time out on verandah at 2</a:t>
            </a:r>
            <a:r>
              <a:rPr lang="en-US" baseline="30000" dirty="0" smtClean="0"/>
              <a:t>nd</a:t>
            </a:r>
            <a:r>
              <a:rPr lang="en-US" dirty="0" smtClean="0"/>
              <a:t> half lunch </a:t>
            </a:r>
          </a:p>
          <a:p>
            <a:r>
              <a:rPr lang="en-US" dirty="0" smtClean="0"/>
              <a:t>If further issues, student will be referred to </a:t>
            </a:r>
            <a:r>
              <a:rPr lang="en-US" dirty="0" err="1" smtClean="0"/>
              <a:t>Mr</a:t>
            </a:r>
            <a:r>
              <a:rPr lang="en-US" dirty="0" smtClean="0"/>
              <a:t> Speirs</a:t>
            </a:r>
          </a:p>
          <a:p>
            <a:r>
              <a:rPr lang="en-US" dirty="0" smtClean="0"/>
              <a:t>Individual needs taken into account</a:t>
            </a:r>
            <a:endParaRPr lang="en-US" dirty="0"/>
          </a:p>
        </p:txBody>
      </p:sp>
    </p:spTree>
    <p:extLst>
      <p:ext uri="{BB962C8B-B14F-4D97-AF65-F5344CB8AC3E}">
        <p14:creationId xmlns:p14="http://schemas.microsoft.com/office/powerpoint/2010/main" val="3803844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Premier’s Reading Challenge</a:t>
            </a:r>
            <a:endParaRPr lang="en-US" dirty="0"/>
          </a:p>
        </p:txBody>
      </p:sp>
      <p:sp>
        <p:nvSpPr>
          <p:cNvPr id="3" name="Content Placeholder 2"/>
          <p:cNvSpPr>
            <a:spLocks noGrp="1"/>
          </p:cNvSpPr>
          <p:nvPr>
            <p:ph idx="1"/>
          </p:nvPr>
        </p:nvSpPr>
        <p:spPr/>
        <p:txBody>
          <a:bodyPr>
            <a:normAutofit fontScale="85000" lnSpcReduction="10000"/>
          </a:bodyPr>
          <a:lstStyle/>
          <a:p>
            <a:r>
              <a:rPr lang="en-US" dirty="0"/>
              <a:t>w</a:t>
            </a:r>
            <a:r>
              <a:rPr lang="en-US" dirty="0" smtClean="0"/>
              <a:t>ill be run through the library and </a:t>
            </a:r>
            <a:r>
              <a:rPr lang="en-US" dirty="0" err="1" smtClean="0"/>
              <a:t>Mrs</a:t>
            </a:r>
            <a:r>
              <a:rPr lang="en-US" dirty="0" smtClean="0"/>
              <a:t> </a:t>
            </a:r>
            <a:r>
              <a:rPr lang="en-US" dirty="0" err="1" smtClean="0"/>
              <a:t>Xuereb</a:t>
            </a:r>
            <a:r>
              <a:rPr lang="en-US" dirty="0" smtClean="0"/>
              <a:t>. You can log your books at home online or keep track on paper. We will also add the books that we read together in class, so all </a:t>
            </a:r>
            <a:r>
              <a:rPr lang="en-US" dirty="0" err="1" smtClean="0"/>
              <a:t>Birrahlee</a:t>
            </a:r>
            <a:r>
              <a:rPr lang="en-US" dirty="0" smtClean="0"/>
              <a:t> and </a:t>
            </a:r>
            <a:r>
              <a:rPr lang="en-US" dirty="0" err="1" smtClean="0"/>
              <a:t>Walabi</a:t>
            </a:r>
            <a:r>
              <a:rPr lang="en-US" dirty="0" smtClean="0"/>
              <a:t> students should receive their PRC award.</a:t>
            </a:r>
          </a:p>
          <a:p>
            <a:r>
              <a:rPr lang="en-US" dirty="0" smtClean="0"/>
              <a:t>Students read 30 PRC books, March to August.</a:t>
            </a:r>
          </a:p>
          <a:p>
            <a:r>
              <a:rPr lang="en-US" dirty="0" smtClean="0"/>
              <a:t>Have your child check out PRC books each week in library; March to August</a:t>
            </a:r>
          </a:p>
          <a:p>
            <a:r>
              <a:rPr lang="en-US" dirty="0" smtClean="0"/>
              <a:t>Visit </a:t>
            </a:r>
            <a:r>
              <a:rPr lang="en-US" u="sng" dirty="0">
                <a:effectLst/>
                <a:hlinkClick r:id="rId2"/>
              </a:rPr>
              <a:t>https://products.schools.nsw.edu.au/prc/home.html</a:t>
            </a:r>
            <a:r>
              <a:rPr lang="en-AU" dirty="0">
                <a:effectLst/>
              </a:rPr>
              <a:t> </a:t>
            </a:r>
            <a:endParaRPr lang="en-US" dirty="0"/>
          </a:p>
        </p:txBody>
      </p:sp>
    </p:spTree>
    <p:extLst>
      <p:ext uri="{BB962C8B-B14F-4D97-AF65-F5344CB8AC3E}">
        <p14:creationId xmlns:p14="http://schemas.microsoft.com/office/powerpoint/2010/main" val="810551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stay in close contact!</a:t>
            </a:r>
            <a:endParaRPr lang="en-US" dirty="0"/>
          </a:p>
        </p:txBody>
      </p:sp>
      <p:sp>
        <p:nvSpPr>
          <p:cNvPr id="3" name="Content Placeholder 2"/>
          <p:cNvSpPr>
            <a:spLocks noGrp="1"/>
          </p:cNvSpPr>
          <p:nvPr>
            <p:ph idx="1"/>
          </p:nvPr>
        </p:nvSpPr>
        <p:spPr/>
        <p:txBody>
          <a:bodyPr>
            <a:normAutofit fontScale="70000" lnSpcReduction="20000"/>
          </a:bodyPr>
          <a:lstStyle/>
          <a:p>
            <a:r>
              <a:rPr lang="en-US" b="1" i="1" u="sng" dirty="0">
                <a:effectLst/>
                <a:hlinkClick r:id="rId2"/>
              </a:rPr>
              <a:t>justine.doorn-mccormack@det.nsw.edu.au</a:t>
            </a:r>
            <a:r>
              <a:rPr lang="en-AU" dirty="0">
                <a:effectLst/>
              </a:rPr>
              <a:t> </a:t>
            </a:r>
            <a:endParaRPr lang="en-AU" dirty="0" smtClean="0">
              <a:effectLst/>
            </a:endParaRPr>
          </a:p>
          <a:p>
            <a:r>
              <a:rPr lang="en-AU" dirty="0">
                <a:effectLst/>
                <a:hlinkClick r:id="rId3"/>
              </a:rPr>
              <a:t>m</a:t>
            </a:r>
            <a:r>
              <a:rPr lang="en-AU" dirty="0" smtClean="0">
                <a:effectLst/>
                <a:hlinkClick r:id="rId3"/>
              </a:rPr>
              <a:t>elinda.dorin@det.nsw.edu.au</a:t>
            </a:r>
            <a:endParaRPr lang="en-AU" dirty="0" smtClean="0">
              <a:effectLst/>
            </a:endParaRPr>
          </a:p>
          <a:p>
            <a:r>
              <a:rPr lang="en-AU" dirty="0" smtClean="0">
                <a:effectLst/>
              </a:rPr>
              <a:t>School phone: </a:t>
            </a:r>
            <a:r>
              <a:rPr lang="en-US" b="1" i="1" dirty="0">
                <a:effectLst/>
              </a:rPr>
              <a:t>42360173</a:t>
            </a:r>
            <a:r>
              <a:rPr lang="en-AU" dirty="0">
                <a:effectLst/>
              </a:rPr>
              <a:t> </a:t>
            </a:r>
            <a:endParaRPr lang="en-AU" dirty="0" smtClean="0">
              <a:effectLst/>
            </a:endParaRPr>
          </a:p>
          <a:p>
            <a:r>
              <a:rPr lang="en-AU" dirty="0" smtClean="0">
                <a:effectLst/>
              </a:rPr>
              <a:t>All permission notes will be done through the </a:t>
            </a:r>
            <a:r>
              <a:rPr lang="en-AU" dirty="0" err="1" smtClean="0">
                <a:effectLst/>
              </a:rPr>
              <a:t>CareMonkey</a:t>
            </a:r>
            <a:r>
              <a:rPr lang="en-AU" dirty="0" smtClean="0">
                <a:effectLst/>
              </a:rPr>
              <a:t> app.</a:t>
            </a:r>
          </a:p>
          <a:p>
            <a:r>
              <a:rPr lang="en-AU" dirty="0" smtClean="0">
                <a:effectLst/>
              </a:rPr>
              <a:t>We are usually able to see you before or after school – just pop in! </a:t>
            </a:r>
          </a:p>
          <a:p>
            <a:r>
              <a:rPr lang="en-AU" dirty="0" smtClean="0">
                <a:effectLst/>
              </a:rPr>
              <a:t>Evidence shows students are more successful when parents are more involved.</a:t>
            </a:r>
            <a:endParaRPr lang="en-US" dirty="0"/>
          </a:p>
        </p:txBody>
      </p:sp>
    </p:spTree>
    <p:extLst>
      <p:ext uri="{BB962C8B-B14F-4D97-AF65-F5344CB8AC3E}">
        <p14:creationId xmlns:p14="http://schemas.microsoft.com/office/powerpoint/2010/main" val="3187991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Crunch&amp;Sip</a:t>
            </a:r>
            <a:endParaRPr lang="en-US" dirty="0"/>
          </a:p>
        </p:txBody>
      </p:sp>
      <p:sp>
        <p:nvSpPr>
          <p:cNvPr id="3" name="Content Placeholder 2"/>
          <p:cNvSpPr>
            <a:spLocks noGrp="1"/>
          </p:cNvSpPr>
          <p:nvPr>
            <p:ph idx="1"/>
          </p:nvPr>
        </p:nvSpPr>
        <p:spPr/>
        <p:txBody>
          <a:bodyPr/>
          <a:lstStyle/>
          <a:p>
            <a:r>
              <a:rPr lang="en-US" dirty="0" smtClean="0"/>
              <a:t>Fresh fruit and vegetables</a:t>
            </a:r>
          </a:p>
          <a:p>
            <a:r>
              <a:rPr lang="en-US" dirty="0" smtClean="0"/>
              <a:t>Sip on water</a:t>
            </a:r>
          </a:p>
          <a:p>
            <a:r>
              <a:rPr lang="en-US" dirty="0" smtClean="0"/>
              <a:t>It would be </a:t>
            </a:r>
            <a:r>
              <a:rPr lang="en-US" i="1" dirty="0" smtClean="0"/>
              <a:t>very helpful </a:t>
            </a:r>
            <a:r>
              <a:rPr lang="en-US" dirty="0" smtClean="0"/>
              <a:t>if it is in a separate container and they don’t have to bring their lunch box in to the classroom</a:t>
            </a:r>
            <a:endParaRPr lang="en-US" dirty="0"/>
          </a:p>
        </p:txBody>
      </p:sp>
    </p:spTree>
    <p:extLst>
      <p:ext uri="{BB962C8B-B14F-4D97-AF65-F5344CB8AC3E}">
        <p14:creationId xmlns:p14="http://schemas.microsoft.com/office/powerpoint/2010/main" val="1563642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Please keep safely at home e.g. in a folder or display book</a:t>
            </a:r>
          </a:p>
          <a:p>
            <a:r>
              <a:rPr lang="en-US" dirty="0" smtClean="0"/>
              <a:t>Send in to office at 5 for Bronze Award; 10 for Silver; 20 for Gold. Then they can attend Gold Day at the end of the year. Awarded these special awards at Friday assemblies.</a:t>
            </a:r>
          </a:p>
          <a:p>
            <a:r>
              <a:rPr lang="en-US" dirty="0" smtClean="0"/>
              <a:t>It is very important to do your home reading and write it in your reading log in order to get your homework award. You need to do both home reading and weekly homework sheet to get your homework awards (once you have both).</a:t>
            </a:r>
          </a:p>
          <a:p>
            <a:r>
              <a:rPr lang="en-US" dirty="0" smtClean="0"/>
              <a:t>Be extra aware if your child has two homes. Keeping track of awards is hard!</a:t>
            </a:r>
          </a:p>
        </p:txBody>
      </p:sp>
    </p:spTree>
    <p:extLst>
      <p:ext uri="{BB962C8B-B14F-4D97-AF65-F5344CB8AC3E}">
        <p14:creationId xmlns:p14="http://schemas.microsoft.com/office/powerpoint/2010/main" val="3786998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helpers: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Please sign up if you are able to help during morning literacy sessions,  </a:t>
            </a:r>
            <a:r>
              <a:rPr lang="en-AU" dirty="0" smtClean="0"/>
              <a:t>on the </a:t>
            </a:r>
            <a:r>
              <a:rPr lang="en-US" dirty="0" smtClean="0"/>
              <a:t>clipboard. Parent helpers enable the teacher to focus on excellent instruction in small reading groups.</a:t>
            </a:r>
          </a:p>
          <a:p>
            <a:r>
              <a:rPr lang="en-US" dirty="0" smtClean="0"/>
              <a:t>Sign in at the office. You need your </a:t>
            </a:r>
            <a:r>
              <a:rPr lang="en-US" u="sng" dirty="0" smtClean="0"/>
              <a:t>Working With Children Clearance </a:t>
            </a:r>
            <a:r>
              <a:rPr lang="en-US" dirty="0" smtClean="0"/>
              <a:t>for volunteers.</a:t>
            </a:r>
          </a:p>
          <a:p>
            <a:r>
              <a:rPr lang="en-US" dirty="0" smtClean="0"/>
              <a:t>Come and see us before school if you can, the first time you come in, so we can explain how you will help.</a:t>
            </a:r>
          </a:p>
          <a:p>
            <a:r>
              <a:rPr lang="en-US" dirty="0" smtClean="0"/>
              <a:t>Parent helpers must respect each student’s privacy rights. </a:t>
            </a:r>
          </a:p>
          <a:p>
            <a:r>
              <a:rPr lang="en-US" dirty="0" smtClean="0"/>
              <a:t>A great opportunity to see what’s happening in the classroom!</a:t>
            </a:r>
          </a:p>
          <a:p>
            <a:endParaRPr lang="en-US" dirty="0" smtClean="0"/>
          </a:p>
          <a:p>
            <a:endParaRPr lang="en-US" dirty="0"/>
          </a:p>
        </p:txBody>
      </p:sp>
    </p:spTree>
    <p:extLst>
      <p:ext uri="{BB962C8B-B14F-4D97-AF65-F5344CB8AC3E}">
        <p14:creationId xmlns:p14="http://schemas.microsoft.com/office/powerpoint/2010/main" val="3728461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HOW2Learn</a:t>
            </a:r>
            <a:endParaRPr lang="en-US" dirty="0"/>
          </a:p>
        </p:txBody>
      </p:sp>
      <p:sp>
        <p:nvSpPr>
          <p:cNvPr id="3" name="Content Placeholder 2"/>
          <p:cNvSpPr>
            <a:spLocks noGrp="1"/>
          </p:cNvSpPr>
          <p:nvPr>
            <p:ph idx="1"/>
          </p:nvPr>
        </p:nvSpPr>
        <p:spPr/>
        <p:txBody>
          <a:bodyPr>
            <a:normAutofit/>
          </a:bodyPr>
          <a:lstStyle/>
          <a:p>
            <a:r>
              <a:rPr lang="en-US" dirty="0" smtClean="0"/>
              <a:t>Focus on how we can help our own brains – growth mindset. No such thing as a fixed IQ. Practice is what helps us improve at something</a:t>
            </a:r>
          </a:p>
          <a:p>
            <a:r>
              <a:rPr lang="en-US" dirty="0" smtClean="0"/>
              <a:t>Learning Pit – learning should be challenging</a:t>
            </a:r>
          </a:p>
          <a:p>
            <a:r>
              <a:rPr lang="en-US" dirty="0" smtClean="0"/>
              <a:t>The power of ‘yet.’</a:t>
            </a:r>
          </a:p>
          <a:p>
            <a:r>
              <a:rPr lang="en-US" dirty="0" smtClean="0"/>
              <a:t>Later in the year: Learning Habits.</a:t>
            </a:r>
          </a:p>
          <a:p>
            <a:endParaRPr lang="en-US" dirty="0"/>
          </a:p>
        </p:txBody>
      </p:sp>
    </p:spTree>
    <p:extLst>
      <p:ext uri="{BB962C8B-B14F-4D97-AF65-F5344CB8AC3E}">
        <p14:creationId xmlns:p14="http://schemas.microsoft.com/office/powerpoint/2010/main" val="1147095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hank you for attending! </a:t>
            </a:r>
            <a:endParaRPr lang="en-US" dirty="0"/>
          </a:p>
        </p:txBody>
      </p:sp>
      <p:sp>
        <p:nvSpPr>
          <p:cNvPr id="3" name="Content Placeholder 2"/>
          <p:cNvSpPr>
            <a:spLocks noGrp="1"/>
          </p:cNvSpPr>
          <p:nvPr>
            <p:ph idx="1"/>
          </p:nvPr>
        </p:nvSpPr>
        <p:spPr/>
        <p:txBody>
          <a:bodyPr>
            <a:normAutofit lnSpcReduction="10000"/>
          </a:bodyPr>
          <a:lstStyle/>
          <a:p>
            <a:r>
              <a:rPr lang="en-US" dirty="0" smtClean="0"/>
              <a:t>Please take the handout which has all the information on it.</a:t>
            </a:r>
          </a:p>
          <a:p>
            <a:r>
              <a:rPr lang="en-US" dirty="0" smtClean="0"/>
              <a:t>Supply list -  if needed</a:t>
            </a:r>
          </a:p>
          <a:p>
            <a:r>
              <a:rPr lang="en-US" dirty="0" smtClean="0"/>
              <a:t>Please sign up if you would like to be a parent helper</a:t>
            </a:r>
          </a:p>
          <a:p>
            <a:r>
              <a:rPr lang="en-US" dirty="0" smtClean="0"/>
              <a:t>Future </a:t>
            </a:r>
            <a:r>
              <a:rPr lang="en-US" dirty="0" smtClean="0"/>
              <a:t>evening event </a:t>
            </a:r>
            <a:r>
              <a:rPr lang="mr-IN" dirty="0" smtClean="0"/>
              <a:t>–</a:t>
            </a:r>
            <a:r>
              <a:rPr lang="en-US" dirty="0" smtClean="0"/>
              <a:t> helping your child with reading</a:t>
            </a:r>
            <a:r>
              <a:rPr lang="en-US" dirty="0" smtClean="0"/>
              <a:t>. Does this time suit the best?</a:t>
            </a:r>
            <a:endParaRPr lang="en-US" dirty="0"/>
          </a:p>
        </p:txBody>
      </p:sp>
    </p:spTree>
    <p:extLst>
      <p:ext uri="{BB962C8B-B14F-4D97-AF65-F5344CB8AC3E}">
        <p14:creationId xmlns:p14="http://schemas.microsoft.com/office/powerpoint/2010/main" val="2548068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Dojo</a:t>
            </a:r>
            <a:endParaRPr lang="en-US" dirty="0"/>
          </a:p>
        </p:txBody>
      </p:sp>
      <p:sp>
        <p:nvSpPr>
          <p:cNvPr id="3" name="Content Placeholder 2"/>
          <p:cNvSpPr>
            <a:spLocks noGrp="1"/>
          </p:cNvSpPr>
          <p:nvPr>
            <p:ph idx="1"/>
          </p:nvPr>
        </p:nvSpPr>
        <p:spPr/>
        <p:txBody>
          <a:bodyPr/>
          <a:lstStyle/>
          <a:p>
            <a:r>
              <a:rPr lang="en-US" dirty="0" smtClean="0"/>
              <a:t>Whole-school use of this app for consistency in messaging across the school. </a:t>
            </a:r>
          </a:p>
          <a:p>
            <a:r>
              <a:rPr lang="en-US" dirty="0" smtClean="0"/>
              <a:t>Sign-in code for all parents.</a:t>
            </a:r>
          </a:p>
        </p:txBody>
      </p:sp>
    </p:spTree>
    <p:extLst>
      <p:ext uri="{BB962C8B-B14F-4D97-AF65-F5344CB8AC3E}">
        <p14:creationId xmlns:p14="http://schemas.microsoft.com/office/powerpoint/2010/main" val="22331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439738" y="479425"/>
            <a:ext cx="8331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x-none" sz="3200" b="1">
                <a:solidFill>
                  <a:srgbClr val="595959"/>
                </a:solidFill>
                <a:latin typeface="Helvetica Neue" charset="0"/>
              </a:rPr>
              <a:t>This year, we</a:t>
            </a:r>
            <a:r>
              <a:rPr lang="en-US" altLang="ja-JP" sz="3200" b="1">
                <a:solidFill>
                  <a:srgbClr val="595959"/>
                </a:solidFill>
                <a:latin typeface="Helvetica Neue" charset="0"/>
              </a:rPr>
              <a:t>’re using ClassDojo to build our classroom community</a:t>
            </a:r>
            <a:endParaRPr lang="en-US" altLang="x-none" sz="3200" b="1">
              <a:solidFill>
                <a:srgbClr val="595959"/>
              </a:solidFill>
              <a:latin typeface="Helvetica Neue" charset="0"/>
            </a:endParaRPr>
          </a:p>
        </p:txBody>
      </p:sp>
      <p:sp>
        <p:nvSpPr>
          <p:cNvPr id="16386" name="TextBox 2"/>
          <p:cNvSpPr txBox="1">
            <a:spLocks noChangeArrowheads="1"/>
          </p:cNvSpPr>
          <p:nvPr/>
        </p:nvSpPr>
        <p:spPr bwMode="auto">
          <a:xfrm>
            <a:off x="722313" y="5192713"/>
            <a:ext cx="3838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2000">
                <a:solidFill>
                  <a:srgbClr val="595959"/>
                </a:solidFill>
                <a:latin typeface="Helvetica Neue" charset="0"/>
              </a:rPr>
              <a:t>We</a:t>
            </a:r>
            <a:r>
              <a:rPr lang="en-US" altLang="en-US" sz="2000">
                <a:solidFill>
                  <a:srgbClr val="595959"/>
                </a:solidFill>
                <a:latin typeface="Helvetica Neue" charset="0"/>
              </a:rPr>
              <a:t>’</a:t>
            </a:r>
            <a:r>
              <a:rPr lang="en-US" altLang="x-none" sz="2000">
                <a:solidFill>
                  <a:srgbClr val="595959"/>
                </a:solidFill>
                <a:latin typeface="Helvetica Neue" charset="0"/>
              </a:rPr>
              <a:t>ll build a </a:t>
            </a:r>
            <a:r>
              <a:rPr lang="en-US" altLang="x-none" sz="2000" b="1">
                <a:solidFill>
                  <a:srgbClr val="595959"/>
                </a:solidFill>
                <a:latin typeface="Helvetica Neue" charset="0"/>
              </a:rPr>
              <a:t>positive culture </a:t>
            </a:r>
            <a:r>
              <a:rPr lang="en-US" altLang="x-none" sz="2000">
                <a:solidFill>
                  <a:srgbClr val="595959"/>
                </a:solidFill>
                <a:latin typeface="Helvetica Neue" charset="0"/>
              </a:rPr>
              <a:t>where students are engaged, encouraged, and love learning!</a:t>
            </a:r>
          </a:p>
        </p:txBody>
      </p:sp>
      <p:sp>
        <p:nvSpPr>
          <p:cNvPr id="16387" name="TextBox 2"/>
          <p:cNvSpPr txBox="1">
            <a:spLocks noChangeArrowheads="1"/>
          </p:cNvSpPr>
          <p:nvPr/>
        </p:nvSpPr>
        <p:spPr bwMode="auto">
          <a:xfrm>
            <a:off x="4859338" y="5192713"/>
            <a:ext cx="4016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2000" b="1">
                <a:solidFill>
                  <a:srgbClr val="595959"/>
                </a:solidFill>
                <a:latin typeface="Helvetica Neue" charset="0"/>
              </a:rPr>
              <a:t>All parents </a:t>
            </a:r>
            <a:r>
              <a:rPr lang="en-US" altLang="x-none" sz="2000">
                <a:solidFill>
                  <a:srgbClr val="595959"/>
                </a:solidFill>
                <a:latin typeface="Helvetica Neue" charset="0"/>
              </a:rPr>
              <a:t>are part of our classroom community, seeing what we</a:t>
            </a:r>
            <a:r>
              <a:rPr lang="en-US" altLang="en-US" sz="2000">
                <a:solidFill>
                  <a:srgbClr val="595959"/>
                </a:solidFill>
                <a:latin typeface="Helvetica Neue" charset="0"/>
              </a:rPr>
              <a:t>’</a:t>
            </a:r>
            <a:r>
              <a:rPr lang="en-US" altLang="x-none" sz="2000">
                <a:solidFill>
                  <a:srgbClr val="595959"/>
                </a:solidFill>
                <a:latin typeface="Helvetica Neue" charset="0"/>
              </a:rPr>
              <a:t>re learning every day.</a:t>
            </a:r>
            <a:endParaRPr lang="is-IS" altLang="x-none" sz="2000">
              <a:solidFill>
                <a:srgbClr val="595959"/>
              </a:solidFill>
              <a:latin typeface="Helvetica Neue" charset="0"/>
            </a:endParaRPr>
          </a:p>
        </p:txBody>
      </p:sp>
      <p:pic>
        <p:nvPicPr>
          <p:cNvPr id="163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0017" y="2157132"/>
            <a:ext cx="4198938"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946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33338" y="5191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x-none" sz="3600" b="1">
                <a:solidFill>
                  <a:srgbClr val="595959"/>
                </a:solidFill>
                <a:latin typeface="Helvetica Neue" charset="0"/>
              </a:rPr>
              <a:t>How we</a:t>
            </a:r>
            <a:r>
              <a:rPr lang="en-US" altLang="en-US" sz="3600" b="1">
                <a:solidFill>
                  <a:srgbClr val="595959"/>
                </a:solidFill>
                <a:latin typeface="Helvetica Neue" charset="0"/>
              </a:rPr>
              <a:t>’</a:t>
            </a:r>
            <a:r>
              <a:rPr lang="en-US" altLang="x-none" sz="3600" b="1">
                <a:solidFill>
                  <a:srgbClr val="595959"/>
                </a:solidFill>
                <a:latin typeface="Helvetica Neue" charset="0"/>
              </a:rPr>
              <a:t>ll use ClassDojo</a:t>
            </a:r>
          </a:p>
        </p:txBody>
      </p:sp>
      <p:sp>
        <p:nvSpPr>
          <p:cNvPr id="16386" name="TextBox 2"/>
          <p:cNvSpPr txBox="1">
            <a:spLocks noChangeArrowheads="1"/>
          </p:cNvSpPr>
          <p:nvPr/>
        </p:nvSpPr>
        <p:spPr bwMode="auto">
          <a:xfrm>
            <a:off x="4518025" y="1771650"/>
            <a:ext cx="4181475" cy="2138363"/>
          </a:xfrm>
          <a:prstGeom prst="rect">
            <a:avLst/>
          </a:prstGeom>
          <a:noFill/>
          <a:ln>
            <a:noFill/>
          </a:ln>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defRPr/>
            </a:pPr>
            <a:r>
              <a:rPr lang="en-US" altLang="x-none" sz="1900" b="1" dirty="0" smtClean="0">
                <a:solidFill>
                  <a:srgbClr val="595959"/>
                </a:solidFill>
                <a:latin typeface="Helvetica Neue" charset="0"/>
                <a:ea typeface="Helvetica Neue" charset="0"/>
                <a:cs typeface="Helvetica Neue" charset="0"/>
              </a:rPr>
              <a:t>As a teacher</a:t>
            </a:r>
            <a:r>
              <a:rPr lang="en-US" altLang="x-none" sz="1900" dirty="0" smtClean="0">
                <a:solidFill>
                  <a:srgbClr val="595959"/>
                </a:solidFill>
                <a:latin typeface="Helvetica Neue" charset="0"/>
                <a:ea typeface="Helvetica Neue" charset="0"/>
                <a:cs typeface="Helvetica Neue" charset="0"/>
              </a:rPr>
              <a:t>, I will:</a:t>
            </a:r>
          </a:p>
          <a:p>
            <a:pPr marL="342900" indent="-342900" eaLnBrk="1" hangingPunct="1">
              <a:buFont typeface="Arial" charset="0"/>
              <a:buChar char="•"/>
              <a:defRPr/>
            </a:pPr>
            <a:r>
              <a:rPr lang="en-US" altLang="x-none" sz="1900" dirty="0" smtClean="0">
                <a:solidFill>
                  <a:srgbClr val="595959"/>
                </a:solidFill>
                <a:latin typeface="Helvetica Neue" charset="0"/>
                <a:ea typeface="Helvetica Neue" charset="0"/>
                <a:cs typeface="Helvetica Neue" charset="0"/>
              </a:rPr>
              <a:t>Post announcements and updates regularly on Class Story</a:t>
            </a:r>
          </a:p>
          <a:p>
            <a:pPr marL="342900" indent="-342900" eaLnBrk="1" hangingPunct="1">
              <a:buFont typeface="Arial" charset="0"/>
              <a:buChar char="•"/>
              <a:defRPr/>
            </a:pPr>
            <a:r>
              <a:rPr lang="en-US" altLang="x-none" sz="1900" dirty="0" smtClean="0">
                <a:solidFill>
                  <a:srgbClr val="595959"/>
                </a:solidFill>
                <a:latin typeface="Helvetica Neue" charset="0"/>
                <a:ea typeface="Helvetica Neue" charset="0"/>
                <a:cs typeface="Helvetica Neue" charset="0"/>
              </a:rPr>
              <a:t>Share photos and videos of our classroom activities</a:t>
            </a:r>
          </a:p>
          <a:p>
            <a:pPr marL="342900" indent="-342900" eaLnBrk="1" hangingPunct="1">
              <a:buFont typeface="Arial" charset="0"/>
              <a:buChar char="•"/>
              <a:defRPr/>
            </a:pPr>
            <a:r>
              <a:rPr lang="en-US" altLang="x-none" sz="1900" dirty="0" smtClean="0">
                <a:solidFill>
                  <a:srgbClr val="595959"/>
                </a:solidFill>
                <a:latin typeface="Helvetica Neue" charset="0"/>
                <a:ea typeface="Helvetica Neue" charset="0"/>
                <a:cs typeface="Helvetica Neue" charset="0"/>
              </a:rPr>
              <a:t>Send private messages to keep you in the loop!</a:t>
            </a:r>
          </a:p>
        </p:txBody>
      </p:sp>
      <p:pic>
        <p:nvPicPr>
          <p:cNvPr id="174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788" y="2714625"/>
            <a:ext cx="2557462"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61650">
            <a:off x="2447925" y="1624013"/>
            <a:ext cx="191928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92017">
            <a:off x="228600" y="1339850"/>
            <a:ext cx="255428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p:cNvSpPr txBox="1">
            <a:spLocks noChangeArrowheads="1"/>
          </p:cNvSpPr>
          <p:nvPr/>
        </p:nvSpPr>
        <p:spPr bwMode="auto">
          <a:xfrm>
            <a:off x="4518025" y="4198938"/>
            <a:ext cx="4181475" cy="1554162"/>
          </a:xfrm>
          <a:prstGeom prst="rect">
            <a:avLst/>
          </a:prstGeom>
          <a:noFill/>
          <a:ln>
            <a:noFill/>
          </a:ln>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defRPr/>
            </a:pPr>
            <a:r>
              <a:rPr lang="en-US" altLang="x-none" sz="1900" b="1" dirty="0" smtClean="0">
                <a:solidFill>
                  <a:srgbClr val="595959"/>
                </a:solidFill>
                <a:latin typeface="Helvetica Neue" charset="0"/>
                <a:ea typeface="Helvetica Neue" charset="0"/>
                <a:cs typeface="Helvetica Neue" charset="0"/>
              </a:rPr>
              <a:t>Students</a:t>
            </a:r>
            <a:r>
              <a:rPr lang="en-US" altLang="x-none" sz="1900" dirty="0" smtClean="0">
                <a:solidFill>
                  <a:srgbClr val="595959"/>
                </a:solidFill>
                <a:latin typeface="Helvetica Neue" charset="0"/>
                <a:ea typeface="Helvetica Neue" charset="0"/>
                <a:cs typeface="Helvetica Neue" charset="0"/>
              </a:rPr>
              <a:t> will:</a:t>
            </a:r>
          </a:p>
          <a:p>
            <a:pPr marL="342900" indent="-342900" eaLnBrk="1" hangingPunct="1">
              <a:buFont typeface="Arial" charset="0"/>
              <a:buChar char="•"/>
              <a:defRPr/>
            </a:pPr>
            <a:r>
              <a:rPr lang="en-US" altLang="x-none" sz="1900" dirty="0" smtClean="0">
                <a:solidFill>
                  <a:srgbClr val="595959"/>
                </a:solidFill>
                <a:latin typeface="Helvetica Neue" charset="0"/>
                <a:ea typeface="Helvetica Neue" charset="0"/>
                <a:cs typeface="Helvetica Neue" charset="0"/>
              </a:rPr>
              <a:t>Share classwork on their own digital portfolio</a:t>
            </a:r>
          </a:p>
          <a:p>
            <a:pPr marL="342900" indent="-342900" eaLnBrk="1" hangingPunct="1">
              <a:buFont typeface="Arial" charset="0"/>
              <a:buChar char="•"/>
              <a:defRPr/>
            </a:pPr>
            <a:r>
              <a:rPr lang="en-US" altLang="x-none" sz="1900" dirty="0" smtClean="0">
                <a:solidFill>
                  <a:srgbClr val="595959"/>
                </a:solidFill>
                <a:latin typeface="Helvetica Neue" charset="0"/>
                <a:ea typeface="Helvetica Neue" charset="0"/>
                <a:cs typeface="Helvetica Neue" charset="0"/>
              </a:rPr>
              <a:t>Only family members will be able to view their work</a:t>
            </a:r>
          </a:p>
        </p:txBody>
      </p:sp>
    </p:spTree>
    <p:extLst>
      <p:ext uri="{BB962C8B-B14F-4D97-AF65-F5344CB8AC3E}">
        <p14:creationId xmlns:p14="http://schemas.microsoft.com/office/powerpoint/2010/main" val="343116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Signup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2025" y="1606550"/>
            <a:ext cx="2130425"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4"/>
          <p:cNvSpPr txBox="1">
            <a:spLocks noChangeArrowheads="1"/>
          </p:cNvSpPr>
          <p:nvPr/>
        </p:nvSpPr>
        <p:spPr bwMode="auto">
          <a:xfrm>
            <a:off x="974725" y="398463"/>
            <a:ext cx="7262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x-none" sz="3600" b="1">
                <a:solidFill>
                  <a:srgbClr val="595959"/>
                </a:solidFill>
                <a:latin typeface="Helvetica Neue" charset="0"/>
              </a:rPr>
              <a:t>Let</a:t>
            </a:r>
            <a:r>
              <a:rPr lang="en-US" altLang="en-US" sz="3600" b="1">
                <a:solidFill>
                  <a:srgbClr val="595959"/>
                </a:solidFill>
                <a:latin typeface="Helvetica Neue" charset="0"/>
              </a:rPr>
              <a:t>’</a:t>
            </a:r>
            <a:r>
              <a:rPr lang="en-US" altLang="x-none" sz="3600" b="1">
                <a:solidFill>
                  <a:srgbClr val="595959"/>
                </a:solidFill>
                <a:latin typeface="Helvetica Neue" charset="0"/>
              </a:rPr>
              <a:t>s get connected!</a:t>
            </a:r>
          </a:p>
        </p:txBody>
      </p:sp>
      <p:pic>
        <p:nvPicPr>
          <p:cNvPr id="20483" name="Picture 6" descr="C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8063" y="1582738"/>
            <a:ext cx="214947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7"/>
          <p:cNvSpPr txBox="1">
            <a:spLocks noChangeArrowheads="1"/>
          </p:cNvSpPr>
          <p:nvPr/>
        </p:nvSpPr>
        <p:spPr bwMode="auto">
          <a:xfrm>
            <a:off x="801688" y="5829300"/>
            <a:ext cx="2332037" cy="5842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1800" b="1" dirty="0" smtClean="0">
                <a:solidFill>
                  <a:schemeClr val="tx1">
                    <a:lumMod val="65000"/>
                    <a:lumOff val="35000"/>
                  </a:schemeClr>
                </a:solidFill>
                <a:latin typeface="Helvetica Neue" charset="0"/>
                <a:ea typeface="Helvetica Neue" charset="0"/>
                <a:cs typeface="Helvetica Neue" charset="0"/>
              </a:rPr>
              <a:t>1. </a:t>
            </a:r>
            <a:r>
              <a:rPr lang="en-US" altLang="en-US" sz="1800" dirty="0" smtClean="0">
                <a:solidFill>
                  <a:schemeClr val="tx1">
                    <a:lumMod val="65000"/>
                    <a:lumOff val="35000"/>
                  </a:schemeClr>
                </a:solidFill>
                <a:latin typeface="Helvetica Neue" charset="0"/>
                <a:ea typeface="Helvetica Neue" charset="0"/>
                <a:cs typeface="Helvetica Neue" charset="0"/>
              </a:rPr>
              <a:t>Download the app</a:t>
            </a:r>
          </a:p>
          <a:p>
            <a:pPr algn="ctr" eaLnBrk="1" hangingPunct="1">
              <a:defRPr/>
            </a:pPr>
            <a:r>
              <a:rPr lang="en-US" altLang="en-US" sz="1400" dirty="0" smtClean="0">
                <a:solidFill>
                  <a:schemeClr val="tx1">
                    <a:lumMod val="65000"/>
                    <a:lumOff val="35000"/>
                  </a:schemeClr>
                </a:solidFill>
                <a:latin typeface="Helvetica Neue" charset="0"/>
                <a:ea typeface="Helvetica Neue" charset="0"/>
                <a:cs typeface="Helvetica Neue" charset="0"/>
              </a:rPr>
              <a:t>iOS, Android, Kindle Fire</a:t>
            </a:r>
          </a:p>
        </p:txBody>
      </p:sp>
      <p:sp>
        <p:nvSpPr>
          <p:cNvPr id="20485" name="TextBox 10"/>
          <p:cNvSpPr txBox="1">
            <a:spLocks noChangeArrowheads="1"/>
          </p:cNvSpPr>
          <p:nvPr/>
        </p:nvSpPr>
        <p:spPr bwMode="auto">
          <a:xfrm>
            <a:off x="3384550" y="5834063"/>
            <a:ext cx="2443163" cy="369887"/>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1800" b="1" dirty="0" smtClean="0">
                <a:solidFill>
                  <a:schemeClr val="tx1">
                    <a:lumMod val="65000"/>
                    <a:lumOff val="35000"/>
                  </a:schemeClr>
                </a:solidFill>
                <a:latin typeface="Helvetica Neue" charset="0"/>
                <a:ea typeface="Helvetica Neue" charset="0"/>
                <a:cs typeface="Helvetica Neue" charset="0"/>
              </a:rPr>
              <a:t>2. </a:t>
            </a:r>
            <a:r>
              <a:rPr lang="en-US" altLang="en-US" sz="1800" dirty="0" smtClean="0">
                <a:solidFill>
                  <a:schemeClr val="tx1">
                    <a:lumMod val="65000"/>
                    <a:lumOff val="35000"/>
                  </a:schemeClr>
                </a:solidFill>
                <a:latin typeface="Helvetica Neue" charset="0"/>
                <a:ea typeface="Helvetica Neue" charset="0"/>
                <a:cs typeface="Helvetica Neue" charset="0"/>
              </a:rPr>
              <a:t>Sign up as a parent</a:t>
            </a:r>
          </a:p>
        </p:txBody>
      </p:sp>
      <p:sp>
        <p:nvSpPr>
          <p:cNvPr id="20486" name="TextBox 11"/>
          <p:cNvSpPr txBox="1">
            <a:spLocks noChangeArrowheads="1"/>
          </p:cNvSpPr>
          <p:nvPr/>
        </p:nvSpPr>
        <p:spPr bwMode="auto">
          <a:xfrm>
            <a:off x="6215063" y="5843588"/>
            <a:ext cx="2139950" cy="369887"/>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1800" b="1" dirty="0" smtClean="0">
                <a:solidFill>
                  <a:schemeClr val="tx1">
                    <a:lumMod val="65000"/>
                    <a:lumOff val="35000"/>
                  </a:schemeClr>
                </a:solidFill>
                <a:latin typeface="Helvetica Neue" charset="0"/>
                <a:ea typeface="Helvetica Neue" charset="0"/>
                <a:cs typeface="Helvetica Neue" charset="0"/>
              </a:rPr>
              <a:t>3. </a:t>
            </a:r>
            <a:r>
              <a:rPr lang="en-US" altLang="en-US" sz="1800" dirty="0" smtClean="0">
                <a:solidFill>
                  <a:schemeClr val="tx1">
                    <a:lumMod val="65000"/>
                    <a:lumOff val="35000"/>
                  </a:schemeClr>
                </a:solidFill>
                <a:latin typeface="Helvetica Neue" charset="0"/>
                <a:ea typeface="Helvetica Neue" charset="0"/>
                <a:cs typeface="Helvetica Neue" charset="0"/>
              </a:rPr>
              <a:t>Enter your code!</a:t>
            </a:r>
          </a:p>
        </p:txBody>
      </p:sp>
      <p:grpSp>
        <p:nvGrpSpPr>
          <p:cNvPr id="20487" name="Group 2"/>
          <p:cNvGrpSpPr>
            <a:grpSpLocks/>
          </p:cNvGrpSpPr>
          <p:nvPr/>
        </p:nvGrpSpPr>
        <p:grpSpPr bwMode="auto">
          <a:xfrm>
            <a:off x="814388" y="1582738"/>
            <a:ext cx="2109787" cy="4154487"/>
            <a:chOff x="823913" y="1389063"/>
            <a:chExt cx="2284412" cy="4438650"/>
          </a:xfrm>
        </p:grpSpPr>
        <p:pic>
          <p:nvPicPr>
            <p:cNvPr id="20489" name="Picture 1" descr="AppSto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913" y="1389063"/>
              <a:ext cx="2284412"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 descr="IMG_559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6416" y="2112819"/>
              <a:ext cx="1704174" cy="302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8" name="TextBox 10"/>
          <p:cNvSpPr txBox="1">
            <a:spLocks noChangeArrowheads="1"/>
          </p:cNvSpPr>
          <p:nvPr/>
        </p:nvSpPr>
        <p:spPr bwMode="auto">
          <a:xfrm>
            <a:off x="3757613" y="1058863"/>
            <a:ext cx="1697037" cy="40005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r>
              <a:rPr lang="en-US" altLang="en-US" sz="2000" dirty="0" smtClean="0">
                <a:solidFill>
                  <a:schemeClr val="tx1">
                    <a:lumMod val="65000"/>
                    <a:lumOff val="35000"/>
                  </a:schemeClr>
                </a:solidFill>
                <a:latin typeface="Helvetica Neue" charset="0"/>
                <a:ea typeface="Helvetica Neue" charset="0"/>
                <a:cs typeface="Helvetica Neue" charset="0"/>
              </a:rPr>
              <a:t>3 easy steps </a:t>
            </a:r>
          </a:p>
        </p:txBody>
      </p:sp>
    </p:spTree>
    <p:extLst>
      <p:ext uri="{BB962C8B-B14F-4D97-AF65-F5344CB8AC3E}">
        <p14:creationId xmlns:p14="http://schemas.microsoft.com/office/powerpoint/2010/main" val="44076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756" y="1048512"/>
            <a:ext cx="7716838" cy="5254752"/>
          </a:xfrm>
        </p:spPr>
        <p:txBody>
          <a:bodyPr>
            <a:normAutofit lnSpcReduction="10000"/>
          </a:bodyPr>
          <a:lstStyle/>
          <a:p>
            <a:pPr marR="0" lvl="0" defTabSz="914400" eaLnBrk="1" fontAlgn="auto" latinLnBrk="0" hangingPunct="1">
              <a:lnSpc>
                <a:spcPct val="100000"/>
              </a:lnSpc>
              <a:spcBef>
                <a:spcPts val="0"/>
              </a:spcBef>
              <a:spcAft>
                <a:spcPts val="0"/>
              </a:spcAft>
              <a:buClrTx/>
              <a:buSzTx/>
              <a:buFont typeface="Arial" charset="0"/>
              <a:buChar char="•"/>
              <a:tabLst/>
              <a:defRPr/>
            </a:pPr>
            <a:r>
              <a:rPr lang="en-US" dirty="0" smtClean="0"/>
              <a:t>Teachers can use the app and toggle between ‘teacher’ and ‘parent.’</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dirty="0" smtClean="0"/>
          </a:p>
          <a:p>
            <a:pPr marR="0" lvl="0" defTabSz="914400" eaLnBrk="1" fontAlgn="auto" latinLnBrk="0" hangingPunct="1">
              <a:lnSpc>
                <a:spcPct val="100000"/>
              </a:lnSpc>
              <a:spcBef>
                <a:spcPts val="0"/>
              </a:spcBef>
              <a:spcAft>
                <a:spcPts val="0"/>
              </a:spcAft>
              <a:buClrTx/>
              <a:buSzTx/>
              <a:buFont typeface="Arial" charset="0"/>
              <a:buChar char="•"/>
              <a:tabLst/>
              <a:defRPr/>
            </a:pPr>
            <a:r>
              <a:rPr lang="en-US" dirty="0" smtClean="0"/>
              <a:t>You will also be asked to join </a:t>
            </a:r>
            <a:r>
              <a:rPr lang="en-US" dirty="0" err="1" smtClean="0"/>
              <a:t>Mrs</a:t>
            </a:r>
            <a:r>
              <a:rPr lang="en-US" dirty="0" smtClean="0"/>
              <a:t> </a:t>
            </a:r>
            <a:r>
              <a:rPr lang="en-US" dirty="0" err="1" smtClean="0"/>
              <a:t>Xuereb’s</a:t>
            </a:r>
            <a:r>
              <a:rPr lang="en-US" dirty="0" smtClean="0"/>
              <a:t> ‘class,’ for Library and RFF.</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dirty="0"/>
          </a:p>
          <a:p>
            <a:pPr marR="0" lvl="0" defTabSz="914400" eaLnBrk="1" fontAlgn="auto" latinLnBrk="0" hangingPunct="1">
              <a:lnSpc>
                <a:spcPct val="100000"/>
              </a:lnSpc>
              <a:spcBef>
                <a:spcPts val="0"/>
              </a:spcBef>
              <a:spcAft>
                <a:spcPts val="0"/>
              </a:spcAft>
              <a:buClrTx/>
              <a:buSzTx/>
              <a:buFont typeface="Arial" charset="0"/>
              <a:buChar char="•"/>
              <a:tabLst/>
              <a:defRPr/>
            </a:pPr>
            <a:r>
              <a:rPr lang="en-US" dirty="0" smtClean="0"/>
              <a:t>Please enable notifications for the app so you know when we send you a message.</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dirty="0"/>
          </a:p>
          <a:p>
            <a:pPr marR="0" lvl="0" defTabSz="914400" eaLnBrk="1" fontAlgn="auto" latinLnBrk="0" hangingPunct="1">
              <a:lnSpc>
                <a:spcPct val="100000"/>
              </a:lnSpc>
              <a:spcBef>
                <a:spcPts val="0"/>
              </a:spcBef>
              <a:spcAft>
                <a:spcPts val="0"/>
              </a:spcAft>
              <a:buClrTx/>
              <a:buSzTx/>
              <a:buFont typeface="Arial" charset="0"/>
              <a:buChar char="•"/>
              <a:tabLst/>
              <a:defRPr/>
            </a:pPr>
            <a:r>
              <a:rPr lang="en-US" dirty="0" smtClean="0"/>
              <a:t>This will be the school’s primary method of communication this year </a:t>
            </a:r>
            <a:r>
              <a:rPr lang="mr-IN" dirty="0" smtClean="0"/>
              <a:t>–</a:t>
            </a:r>
            <a:r>
              <a:rPr lang="en-US" dirty="0" smtClean="0"/>
              <a:t> there will be whole school messages too.</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dirty="0" smtClean="0"/>
          </a:p>
          <a:p>
            <a:pPr marR="0" lvl="0" defTabSz="914400" eaLnBrk="1" fontAlgn="auto" latinLnBrk="0" hangingPunct="1">
              <a:lnSpc>
                <a:spcPct val="100000"/>
              </a:lnSpc>
              <a:spcBef>
                <a:spcPts val="0"/>
              </a:spcBef>
              <a:spcAft>
                <a:spcPts val="0"/>
              </a:spcAft>
              <a:buClrTx/>
              <a:buSzTx/>
              <a:buFont typeface="Arial" charset="0"/>
              <a:buChar char="•"/>
              <a:tabLst/>
              <a:defRPr/>
            </a:pPr>
            <a:r>
              <a:rPr lang="en-US" dirty="0" smtClean="0"/>
              <a:t>Save your login details so that your child can change his/her monster at home.</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2492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Supplies!</a:t>
            </a:r>
            <a:endParaRPr lang="en-US" dirty="0"/>
          </a:p>
        </p:txBody>
      </p:sp>
      <p:sp>
        <p:nvSpPr>
          <p:cNvPr id="3" name="Content Placeholder 2"/>
          <p:cNvSpPr>
            <a:spLocks noGrp="1"/>
          </p:cNvSpPr>
          <p:nvPr>
            <p:ph idx="1"/>
          </p:nvPr>
        </p:nvSpPr>
        <p:spPr/>
        <p:txBody>
          <a:bodyPr>
            <a:normAutofit/>
          </a:bodyPr>
          <a:lstStyle/>
          <a:p>
            <a:r>
              <a:rPr lang="en-US" dirty="0" smtClean="0"/>
              <a:t>Please make sure your child has in the classroom all the things that we requested.</a:t>
            </a:r>
          </a:p>
          <a:p>
            <a:r>
              <a:rPr lang="en-US" dirty="0" smtClean="0"/>
              <a:t>Extra sets of supply lists are available if you need one.</a:t>
            </a:r>
          </a:p>
        </p:txBody>
      </p:sp>
    </p:spTree>
    <p:extLst>
      <p:ext uri="{BB962C8B-B14F-4D97-AF65-F5344CB8AC3E}">
        <p14:creationId xmlns:p14="http://schemas.microsoft.com/office/powerpoint/2010/main" val="3772193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br>
              <a:rPr lang="en-US" dirty="0" smtClean="0"/>
            </a:br>
            <a:r>
              <a:rPr lang="en-US" dirty="0" smtClean="0"/>
              <a:t>Nightly reading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Year 1s will start next week and </a:t>
            </a:r>
            <a:r>
              <a:rPr lang="en-US" dirty="0" err="1" smtClean="0"/>
              <a:t>Kinders</a:t>
            </a:r>
            <a:r>
              <a:rPr lang="en-US" dirty="0" smtClean="0"/>
              <a:t> the week after. Students should bring in their reading folder/homework folder every day</a:t>
            </a:r>
            <a:r>
              <a:rPr lang="en-US" dirty="0" smtClean="0"/>
              <a:t>. (As you move up the levels you will find you need a few days to finish a book.)</a:t>
            </a:r>
            <a:endParaRPr lang="en-US" dirty="0" smtClean="0"/>
          </a:p>
          <a:p>
            <a:r>
              <a:rPr lang="en-US" dirty="0" smtClean="0"/>
              <a:t>Nightly reading – at least four nights per week – is very important. More is even better! (Or read in the morning)</a:t>
            </a:r>
          </a:p>
          <a:p>
            <a:r>
              <a:rPr lang="en-US" dirty="0" smtClean="0"/>
              <a:t>Reading log is checked daily/weekly.</a:t>
            </a:r>
          </a:p>
        </p:txBody>
      </p:sp>
    </p:spTree>
    <p:extLst>
      <p:ext uri="{BB962C8B-B14F-4D97-AF65-F5344CB8AC3E}">
        <p14:creationId xmlns:p14="http://schemas.microsoft.com/office/powerpoint/2010/main" val="4225407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307</TotalTime>
  <Words>1430</Words>
  <Application>Microsoft Macintosh PowerPoint</Application>
  <PresentationFormat>On-screen Show (4:3)</PresentationFormat>
  <Paragraphs>122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 Rounded MT Bold</vt:lpstr>
      <vt:lpstr>Helvetica Neue</vt:lpstr>
      <vt:lpstr>ＭＳ Ｐゴシック</vt:lpstr>
      <vt:lpstr>Arial</vt:lpstr>
      <vt:lpstr>Sky</vt:lpstr>
      <vt:lpstr>Welcome to Parent Information Night!</vt:lpstr>
      <vt:lpstr>Please stay in close contact!</vt:lpstr>
      <vt:lpstr>Class Dojo</vt:lpstr>
      <vt:lpstr>PowerPoint Presentation</vt:lpstr>
      <vt:lpstr>PowerPoint Presentation</vt:lpstr>
      <vt:lpstr>PowerPoint Presentation</vt:lpstr>
      <vt:lpstr>PowerPoint Presentation</vt:lpstr>
      <vt:lpstr>School Supplies!</vt:lpstr>
      <vt:lpstr>Homework!  Nightly reading</vt:lpstr>
      <vt:lpstr>Reading level targets:</vt:lpstr>
      <vt:lpstr>Weekly Homework</vt:lpstr>
      <vt:lpstr>Mathletics</vt:lpstr>
      <vt:lpstr>Theme work and Science</vt:lpstr>
      <vt:lpstr>Theme work/Science cont.</vt:lpstr>
      <vt:lpstr>Dance Festival for Year 1 students:</vt:lpstr>
      <vt:lpstr>Weekly timetable:</vt:lpstr>
      <vt:lpstr>PowerPoint Presentation</vt:lpstr>
      <vt:lpstr>Student Welfare</vt:lpstr>
      <vt:lpstr>Premier’s Reading Challenge</vt:lpstr>
      <vt:lpstr>Crunch&amp;Sip</vt:lpstr>
      <vt:lpstr>Awards</vt:lpstr>
      <vt:lpstr>Parent helpers:</vt:lpstr>
      <vt:lpstr>HOW2Learn</vt:lpstr>
      <vt:lpstr>Thank you for attending! </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Parent Information Night!</dc:title>
  <dc:creator>Justine Doorn-mcCormack</dc:creator>
  <cp:lastModifiedBy>Justine Doorn-McCormack</cp:lastModifiedBy>
  <cp:revision>58</cp:revision>
  <dcterms:created xsi:type="dcterms:W3CDTF">2016-02-07T01:51:30Z</dcterms:created>
  <dcterms:modified xsi:type="dcterms:W3CDTF">2018-02-05T19:43:01Z</dcterms:modified>
</cp:coreProperties>
</file>